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258" r:id="rId2"/>
    <p:sldId id="276" r:id="rId3"/>
    <p:sldId id="278" r:id="rId4"/>
    <p:sldId id="277" r:id="rId5"/>
    <p:sldId id="279" r:id="rId6"/>
    <p:sldId id="267"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d Coleman" initials="CC" lastIdx="8" clrIdx="0">
    <p:extLst>
      <p:ext uri="{19B8F6BF-5375-455C-9EA6-DF929625EA0E}">
        <p15:presenceInfo xmlns:p15="http://schemas.microsoft.com/office/powerpoint/2012/main" userId="Chad Cole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4" autoAdjust="0"/>
    <p:restoredTop sz="94660"/>
  </p:normalViewPr>
  <p:slideViewPr>
    <p:cSldViewPr snapToGrid="0">
      <p:cViewPr varScale="1">
        <p:scale>
          <a:sx n="85" d="100"/>
          <a:sy n="85" d="100"/>
        </p:scale>
        <p:origin x="102" y="3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18"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commentAuthors" Target="commentAuthors.xml"/><Relationship Id="rId19" Type="http://schemas.openxmlformats.org/officeDocument/2006/relationships/customXml" Target="../customXml/item5.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C71F3D-AD0D-4516-B384-456C4122F560}"/>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84FBBCF4-FE14-4F9F-834E-60D5DD9F7BB9}"/>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E5939AD-3AF1-4F9B-B093-84BE36E69E15}" type="datetimeFigureOut">
              <a:rPr lang="en-US" smtClean="0"/>
              <a:t>10/26/2022</a:t>
            </a:fld>
            <a:endParaRPr lang="en-US" dirty="0"/>
          </a:p>
        </p:txBody>
      </p:sp>
      <p:sp>
        <p:nvSpPr>
          <p:cNvPr id="4" name="Footer Placeholder 3">
            <a:extLst>
              <a:ext uri="{FF2B5EF4-FFF2-40B4-BE49-F238E27FC236}">
                <a16:creationId xmlns:a16="http://schemas.microsoft.com/office/drawing/2014/main" id="{2F1833BD-2B84-48CA-BA78-D12CF58A1E37}"/>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26FEB22-4495-4FBF-A0CE-8B3771920F51}"/>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A7C2EB9-1A8D-43E4-8536-5C5DA2BC17F2}" type="slidenum">
              <a:rPr lang="en-US" smtClean="0"/>
              <a:t>‹#›</a:t>
            </a:fld>
            <a:endParaRPr lang="en-US" dirty="0"/>
          </a:p>
        </p:txBody>
      </p:sp>
    </p:spTree>
    <p:extLst>
      <p:ext uri="{BB962C8B-B14F-4D97-AF65-F5344CB8AC3E}">
        <p14:creationId xmlns:p14="http://schemas.microsoft.com/office/powerpoint/2010/main" val="676854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E0CA7D6-6E47-4619-B804-1ADF2FBB391A}" type="datetimeFigureOut">
              <a:rPr lang="en-US" smtClean="0"/>
              <a:t>10/26/2022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801E11E-53AE-4A38-80D9-4D0D8D485CFB}" type="slidenum">
              <a:rPr lang="en-US" smtClean="0"/>
              <a:t>‹#›</a:t>
            </a:fld>
            <a:endParaRPr lang="en-US" dirty="0"/>
          </a:p>
        </p:txBody>
      </p:sp>
    </p:spTree>
    <p:extLst>
      <p:ext uri="{BB962C8B-B14F-4D97-AF65-F5344CB8AC3E}">
        <p14:creationId xmlns:p14="http://schemas.microsoft.com/office/powerpoint/2010/main" val="38029843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4E4C09-7843-4926-B255-6FC4758B3C61}"/>
              </a:ext>
            </a:extLst>
          </p:cNvPr>
          <p:cNvSpPr/>
          <p:nvPr userDrawn="1"/>
        </p:nvSpPr>
        <p:spPr>
          <a:xfrm>
            <a:off x="6312313" y="4644579"/>
            <a:ext cx="5250522" cy="2090214"/>
          </a:xfrm>
          <a:prstGeom prst="rect">
            <a:avLst/>
          </a:prstGeom>
          <a:solidFill>
            <a:srgbClr val="00395D"/>
          </a:solidFill>
          <a:ln w="57150" cmpd="dbl">
            <a:solidFill>
              <a:srgbClr val="0039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75796308-FFA9-4928-8FDE-9FE30C6F1DA6}"/>
              </a:ext>
            </a:extLst>
          </p:cNvPr>
          <p:cNvSpPr/>
          <p:nvPr userDrawn="1"/>
        </p:nvSpPr>
        <p:spPr>
          <a:xfrm>
            <a:off x="6312313" y="123207"/>
            <a:ext cx="5250522" cy="4401890"/>
          </a:xfrm>
          <a:prstGeom prst="rect">
            <a:avLst/>
          </a:prstGeom>
          <a:solidFill>
            <a:srgbClr val="00395D"/>
          </a:solidFill>
          <a:ln w="57150" cmpd="dbl">
            <a:solidFill>
              <a:srgbClr val="0039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97EB4D16-4F91-4141-A870-7552A3F19B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2585" y="2564907"/>
            <a:ext cx="2331601" cy="1737360"/>
          </a:xfrm>
          <a:prstGeom prst="rect">
            <a:avLst/>
          </a:prstGeom>
        </p:spPr>
      </p:pic>
      <p:sp>
        <p:nvSpPr>
          <p:cNvPr id="10" name="Title 1">
            <a:extLst>
              <a:ext uri="{FF2B5EF4-FFF2-40B4-BE49-F238E27FC236}">
                <a16:creationId xmlns:a16="http://schemas.microsoft.com/office/drawing/2014/main" id="{095B6CEB-F062-4D08-82D8-D5E5185BEF40}"/>
              </a:ext>
            </a:extLst>
          </p:cNvPr>
          <p:cNvSpPr txBox="1">
            <a:spLocks/>
          </p:cNvSpPr>
          <p:nvPr userDrawn="1"/>
        </p:nvSpPr>
        <p:spPr>
          <a:xfrm>
            <a:off x="6725270" y="1424926"/>
            <a:ext cx="4424609" cy="513585"/>
          </a:xfrm>
          <a:prstGeom prst="rect">
            <a:avLst/>
          </a:prstGeom>
        </p:spPr>
        <p:txBody>
          <a:bodyPr vert="horz" lIns="91440" tIns="45720" rIns="91440" bIns="45720" rtlCol="0" anchor="b">
            <a:noAutofit/>
          </a:bodyPr>
          <a:lstStyle>
            <a:lvl1pPr algn="ctr" defTabSz="914400" rtl="0" eaLnBrk="1" latinLnBrk="0" hangingPunct="1">
              <a:lnSpc>
                <a:spcPct val="114000"/>
              </a:lnSpc>
              <a:spcBef>
                <a:spcPct val="0"/>
              </a:spcBef>
              <a:buNone/>
              <a:defRPr sz="2800" kern="1200">
                <a:solidFill>
                  <a:schemeClr val="bg1"/>
                </a:solidFill>
                <a:latin typeface="+mj-lt"/>
                <a:ea typeface="+mj-ea"/>
                <a:cs typeface="+mj-cs"/>
              </a:defRPr>
            </a:lvl1pPr>
          </a:lstStyle>
          <a:p>
            <a:endParaRPr lang="en-US" dirty="0">
              <a:latin typeface="Lucida Sans" panose="020B0602030504020204" pitchFamily="34" charset="0"/>
            </a:endParaRPr>
          </a:p>
        </p:txBody>
      </p:sp>
      <p:sp>
        <p:nvSpPr>
          <p:cNvPr id="17" name="Title 16">
            <a:extLst>
              <a:ext uri="{FF2B5EF4-FFF2-40B4-BE49-F238E27FC236}">
                <a16:creationId xmlns:a16="http://schemas.microsoft.com/office/drawing/2014/main" id="{BC690B0F-0A83-4758-A7B7-B8DC9AB472BA}"/>
              </a:ext>
            </a:extLst>
          </p:cNvPr>
          <p:cNvSpPr>
            <a:spLocks noGrp="1"/>
          </p:cNvSpPr>
          <p:nvPr>
            <p:ph type="title" hasCustomPrompt="1"/>
          </p:nvPr>
        </p:nvSpPr>
        <p:spPr>
          <a:xfrm>
            <a:off x="6607629" y="2714128"/>
            <a:ext cx="4694649" cy="537530"/>
          </a:xfrm>
        </p:spPr>
        <p:txBody>
          <a:bodyPr>
            <a:normAutofit/>
          </a:bodyPr>
          <a:lstStyle>
            <a:lvl1pPr algn="ctr">
              <a:defRPr sz="2000" b="0">
                <a:solidFill>
                  <a:schemeClr val="bg1"/>
                </a:solidFill>
              </a:defRPr>
            </a:lvl1pPr>
          </a:lstStyle>
          <a:p>
            <a:r>
              <a:rPr lang="en-US" dirty="0"/>
              <a:t>Date of Presentation</a:t>
            </a:r>
          </a:p>
        </p:txBody>
      </p:sp>
      <p:sp>
        <p:nvSpPr>
          <p:cNvPr id="20" name="Text Placeholder 19">
            <a:extLst>
              <a:ext uri="{FF2B5EF4-FFF2-40B4-BE49-F238E27FC236}">
                <a16:creationId xmlns:a16="http://schemas.microsoft.com/office/drawing/2014/main" id="{87F85ED6-75CA-4DE2-B037-DDD7BEFE5752}"/>
              </a:ext>
            </a:extLst>
          </p:cNvPr>
          <p:cNvSpPr>
            <a:spLocks noGrp="1"/>
          </p:cNvSpPr>
          <p:nvPr>
            <p:ph type="body" sz="quarter" idx="10" hasCustomPrompt="1"/>
          </p:nvPr>
        </p:nvSpPr>
        <p:spPr>
          <a:xfrm>
            <a:off x="6607630" y="4816444"/>
            <a:ext cx="4694648" cy="1783532"/>
          </a:xfrm>
        </p:spPr>
        <p:txBody>
          <a:bodyPr anchor="ctr"/>
          <a:lstStyle>
            <a:lvl1pPr marL="0" indent="0" algn="ctr">
              <a:lnSpc>
                <a:spcPct val="114000"/>
              </a:lnSpc>
              <a:spcBef>
                <a:spcPts val="600"/>
              </a:spcBef>
              <a:buNone/>
              <a:defRPr>
                <a:solidFill>
                  <a:schemeClr val="bg1"/>
                </a:solidFill>
              </a:defRPr>
            </a:lvl1pPr>
          </a:lstStyle>
          <a:p>
            <a:pPr lvl="0"/>
            <a:r>
              <a:rPr lang="en-US" dirty="0"/>
              <a:t>Presenter’s name and title</a:t>
            </a:r>
          </a:p>
        </p:txBody>
      </p:sp>
      <p:sp>
        <p:nvSpPr>
          <p:cNvPr id="24" name="Text Placeholder 23">
            <a:extLst>
              <a:ext uri="{FF2B5EF4-FFF2-40B4-BE49-F238E27FC236}">
                <a16:creationId xmlns:a16="http://schemas.microsoft.com/office/drawing/2014/main" id="{E065F58D-92FD-4E83-81A0-DFCF47C54C26}"/>
              </a:ext>
            </a:extLst>
          </p:cNvPr>
          <p:cNvSpPr>
            <a:spLocks noGrp="1"/>
          </p:cNvSpPr>
          <p:nvPr>
            <p:ph type="body" sz="quarter" idx="11" hasCustomPrompt="1"/>
          </p:nvPr>
        </p:nvSpPr>
        <p:spPr>
          <a:xfrm>
            <a:off x="6607629" y="1372467"/>
            <a:ext cx="4694648" cy="1192439"/>
          </a:xfrm>
        </p:spPr>
        <p:txBody>
          <a:bodyPr/>
          <a:lstStyle>
            <a:lvl1pPr marL="0" indent="0" algn="ctr">
              <a:lnSpc>
                <a:spcPct val="114000"/>
              </a:lnSpc>
              <a:buNone/>
              <a:defRPr>
                <a:solidFill>
                  <a:schemeClr val="bg1"/>
                </a:solidFill>
                <a:latin typeface="+mj-lt"/>
              </a:defRPr>
            </a:lvl1pPr>
          </a:lstStyle>
          <a:p>
            <a:pPr lvl="0"/>
            <a:r>
              <a:rPr lang="en-US" dirty="0"/>
              <a:t>Presentation Title</a:t>
            </a:r>
          </a:p>
        </p:txBody>
      </p:sp>
    </p:spTree>
    <p:extLst>
      <p:ext uri="{BB962C8B-B14F-4D97-AF65-F5344CB8AC3E}">
        <p14:creationId xmlns:p14="http://schemas.microsoft.com/office/powerpoint/2010/main" val="2334160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A36FD-B39F-4769-B98B-B1F3FB028DD4}"/>
              </a:ext>
            </a:extLst>
          </p:cNvPr>
          <p:cNvSpPr>
            <a:spLocks noGrp="1"/>
          </p:cNvSpPr>
          <p:nvPr>
            <p:ph type="title" hasCustomPrompt="1"/>
          </p:nvPr>
        </p:nvSpPr>
        <p:spPr>
          <a:xfrm>
            <a:off x="457200" y="365125"/>
            <a:ext cx="11247120" cy="685800"/>
          </a:xfrm>
          <a:prstGeom prst="rect">
            <a:avLst/>
          </a:prstGeom>
        </p:spPr>
        <p:txBody>
          <a:bodyPr/>
          <a:lstStyle>
            <a:lvl1pPr algn="ctr">
              <a:defRPr b="1">
                <a:solidFill>
                  <a:schemeClr val="accent1"/>
                </a:solidFill>
              </a:defRPr>
            </a:lvl1pPr>
          </a:lstStyle>
          <a:p>
            <a:r>
              <a:rPr lang="en-US" dirty="0"/>
              <a:t>Section Title</a:t>
            </a:r>
          </a:p>
        </p:txBody>
      </p:sp>
      <p:sp>
        <p:nvSpPr>
          <p:cNvPr id="7" name="Content Placeholder 2">
            <a:extLst>
              <a:ext uri="{FF2B5EF4-FFF2-40B4-BE49-F238E27FC236}">
                <a16:creationId xmlns:a16="http://schemas.microsoft.com/office/drawing/2014/main" id="{0C8EB0F7-3837-403F-88C2-1BBB8D335E72}"/>
              </a:ext>
            </a:extLst>
          </p:cNvPr>
          <p:cNvSpPr>
            <a:spLocks noGrp="1"/>
          </p:cNvSpPr>
          <p:nvPr>
            <p:ph idx="1"/>
          </p:nvPr>
        </p:nvSpPr>
        <p:spPr>
          <a:xfrm>
            <a:off x="457200" y="1426035"/>
            <a:ext cx="11247120" cy="4764453"/>
          </a:xfrm>
          <a:prstGeom prst="rect">
            <a:avLst/>
          </a:prstGeom>
        </p:spPr>
        <p:txBody>
          <a:bodyPr/>
          <a:lstStyle>
            <a:lvl1pPr marL="457200" indent="-457200">
              <a:lnSpc>
                <a:spcPct val="114000"/>
              </a:lnSpc>
              <a:spcBef>
                <a:spcPts val="600"/>
              </a:spcBef>
              <a:buFont typeface="Wingdings" panose="05000000000000000000" pitchFamily="2" charset="2"/>
              <a:buChar char="§"/>
              <a:defRPr/>
            </a:lvl1pPr>
            <a:lvl2pPr marL="914400" indent="-457200">
              <a:lnSpc>
                <a:spcPct val="114000"/>
              </a:lnSpc>
              <a:spcBef>
                <a:spcPts val="600"/>
              </a:spcBef>
              <a:defRPr/>
            </a:lvl2pPr>
            <a:lvl3pPr marL="1371600" indent="-457200">
              <a:lnSpc>
                <a:spcPct val="114000"/>
              </a:lnSpc>
              <a:spcBef>
                <a:spcPts val="600"/>
              </a:spcBef>
              <a:buSzPct val="75000"/>
              <a:buFont typeface="Courier New" panose="02070309020205020404" pitchFamily="49" charset="0"/>
              <a:buChar char="o"/>
              <a:defRPr/>
            </a:lvl3pPr>
            <a:lvl4pPr marL="1828800" indent="-457200">
              <a:lnSpc>
                <a:spcPct val="114000"/>
              </a:lnSpc>
              <a:spcBef>
                <a:spcPts val="600"/>
              </a:spcBef>
              <a:buFont typeface="Wingdings" panose="05000000000000000000" pitchFamily="2" charset="2"/>
              <a:buChar char="§"/>
              <a:defRPr/>
            </a:lvl4pPr>
            <a:lvl5pPr marL="2286000" indent="-457200">
              <a:lnSpc>
                <a:spcPct val="114000"/>
              </a:lnSpc>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a:extLst>
              <a:ext uri="{FF2B5EF4-FFF2-40B4-BE49-F238E27FC236}">
                <a16:creationId xmlns:a16="http://schemas.microsoft.com/office/drawing/2014/main" id="{5E12D5DA-BE2C-4D90-8490-CFE7B71B8181}"/>
              </a:ext>
            </a:extLst>
          </p:cNvPr>
          <p:cNvCxnSpPr>
            <a:cxnSpLocks/>
          </p:cNvCxnSpPr>
          <p:nvPr userDrawn="1"/>
        </p:nvCxnSpPr>
        <p:spPr>
          <a:xfrm>
            <a:off x="0" y="1090570"/>
            <a:ext cx="12192000" cy="0"/>
          </a:xfrm>
          <a:prstGeom prst="line">
            <a:avLst/>
          </a:prstGeom>
          <a:ln w="28575">
            <a:solidFill>
              <a:srgbClr val="00395D"/>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81C00F1-2E87-4CC2-99C1-19126C32CB6B}"/>
              </a:ext>
            </a:extLst>
          </p:cNvPr>
          <p:cNvCxnSpPr>
            <a:cxnSpLocks/>
          </p:cNvCxnSpPr>
          <p:nvPr userDrawn="1"/>
        </p:nvCxnSpPr>
        <p:spPr>
          <a:xfrm>
            <a:off x="1424120" y="6557777"/>
            <a:ext cx="9950246" cy="1"/>
          </a:xfrm>
          <a:prstGeom prst="line">
            <a:avLst/>
          </a:prstGeom>
          <a:ln w="28575">
            <a:solidFill>
              <a:srgbClr val="00395D"/>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D856DA5-D6BF-469B-B386-73F7F38902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801" y="6402511"/>
            <a:ext cx="1037829" cy="274320"/>
          </a:xfrm>
          <a:prstGeom prst="rect">
            <a:avLst/>
          </a:prstGeom>
        </p:spPr>
      </p:pic>
      <p:sp>
        <p:nvSpPr>
          <p:cNvPr id="19" name="Slide Number Placeholder 5">
            <a:extLst>
              <a:ext uri="{FF2B5EF4-FFF2-40B4-BE49-F238E27FC236}">
                <a16:creationId xmlns:a16="http://schemas.microsoft.com/office/drawing/2014/main" id="{85DBE6CB-D5DE-4141-8761-7283C9C3FD1B}"/>
              </a:ext>
            </a:extLst>
          </p:cNvPr>
          <p:cNvSpPr>
            <a:spLocks noGrp="1"/>
          </p:cNvSpPr>
          <p:nvPr>
            <p:ph type="sldNum" sz="quarter" idx="4"/>
          </p:nvPr>
        </p:nvSpPr>
        <p:spPr>
          <a:xfrm>
            <a:off x="8991601" y="6356350"/>
            <a:ext cx="2886546" cy="365125"/>
          </a:xfrm>
          <a:prstGeom prst="rect">
            <a:avLst/>
          </a:prstGeom>
        </p:spPr>
        <p:txBody>
          <a:bodyPr vert="horz" lIns="91440" tIns="45720" rIns="91440" bIns="45720" rtlCol="0" anchor="ctr"/>
          <a:lstStyle>
            <a:lvl1pPr algn="r">
              <a:defRPr sz="1200">
                <a:solidFill>
                  <a:schemeClr val="accent3"/>
                </a:solidFill>
                <a:latin typeface="+mj-lt"/>
              </a:defRPr>
            </a:lvl1pPr>
          </a:lstStyle>
          <a:p>
            <a:fld id="{7B3698F8-BEBC-4075-95C8-28A2E732D13F}" type="slidenum">
              <a:rPr lang="en-US" smtClean="0"/>
              <a:pPr/>
              <a:t>‹#›</a:t>
            </a:fld>
            <a:endParaRPr lang="en-US" dirty="0"/>
          </a:p>
        </p:txBody>
      </p:sp>
    </p:spTree>
    <p:extLst>
      <p:ext uri="{BB962C8B-B14F-4D97-AF65-F5344CB8AC3E}">
        <p14:creationId xmlns:p14="http://schemas.microsoft.com/office/powerpoint/2010/main" val="374651683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A36FD-B39F-4769-B98B-B1F3FB028DD4}"/>
              </a:ext>
            </a:extLst>
          </p:cNvPr>
          <p:cNvSpPr>
            <a:spLocks noGrp="1"/>
          </p:cNvSpPr>
          <p:nvPr>
            <p:ph type="title" hasCustomPrompt="1"/>
          </p:nvPr>
        </p:nvSpPr>
        <p:spPr>
          <a:xfrm>
            <a:off x="472440" y="2215958"/>
            <a:ext cx="11247120" cy="685800"/>
          </a:xfrm>
          <a:prstGeom prst="rect">
            <a:avLst/>
          </a:prstGeom>
        </p:spPr>
        <p:txBody>
          <a:bodyPr/>
          <a:lstStyle>
            <a:lvl1pPr algn="ctr">
              <a:defRPr b="1">
                <a:solidFill>
                  <a:schemeClr val="accent1"/>
                </a:solidFill>
              </a:defRPr>
            </a:lvl1pPr>
          </a:lstStyle>
          <a:p>
            <a:r>
              <a:rPr lang="en-US" dirty="0"/>
              <a:t>Section Divider Title</a:t>
            </a:r>
          </a:p>
        </p:txBody>
      </p:sp>
      <p:cxnSp>
        <p:nvCxnSpPr>
          <p:cNvPr id="9" name="Straight Connector 8">
            <a:extLst>
              <a:ext uri="{FF2B5EF4-FFF2-40B4-BE49-F238E27FC236}">
                <a16:creationId xmlns:a16="http://schemas.microsoft.com/office/drawing/2014/main" id="{481C00F1-2E87-4CC2-99C1-19126C32CB6B}"/>
              </a:ext>
            </a:extLst>
          </p:cNvPr>
          <p:cNvCxnSpPr>
            <a:cxnSpLocks/>
          </p:cNvCxnSpPr>
          <p:nvPr userDrawn="1"/>
        </p:nvCxnSpPr>
        <p:spPr>
          <a:xfrm>
            <a:off x="1424120" y="6557777"/>
            <a:ext cx="9950246" cy="1"/>
          </a:xfrm>
          <a:prstGeom prst="line">
            <a:avLst/>
          </a:prstGeom>
          <a:ln w="28575">
            <a:solidFill>
              <a:srgbClr val="00395D"/>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D856DA5-D6BF-469B-B386-73F7F38902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801" y="6402511"/>
            <a:ext cx="1037829" cy="274320"/>
          </a:xfrm>
          <a:prstGeom prst="rect">
            <a:avLst/>
          </a:prstGeom>
        </p:spPr>
      </p:pic>
      <p:sp>
        <p:nvSpPr>
          <p:cNvPr id="7" name="Slide Number Placeholder 5">
            <a:extLst>
              <a:ext uri="{FF2B5EF4-FFF2-40B4-BE49-F238E27FC236}">
                <a16:creationId xmlns:a16="http://schemas.microsoft.com/office/drawing/2014/main" id="{CAB18C40-D15C-46F1-9FC5-3B5CBC5370E1}"/>
              </a:ext>
            </a:extLst>
          </p:cNvPr>
          <p:cNvSpPr>
            <a:spLocks noGrp="1"/>
          </p:cNvSpPr>
          <p:nvPr>
            <p:ph type="sldNum" sz="quarter" idx="4"/>
          </p:nvPr>
        </p:nvSpPr>
        <p:spPr>
          <a:xfrm>
            <a:off x="8991601" y="6356350"/>
            <a:ext cx="2886546" cy="365125"/>
          </a:xfrm>
          <a:prstGeom prst="rect">
            <a:avLst/>
          </a:prstGeom>
        </p:spPr>
        <p:txBody>
          <a:bodyPr vert="horz" lIns="91440" tIns="45720" rIns="91440" bIns="45720" rtlCol="0" anchor="ctr"/>
          <a:lstStyle>
            <a:lvl1pPr algn="r">
              <a:defRPr sz="1200">
                <a:solidFill>
                  <a:schemeClr val="accent3"/>
                </a:solidFill>
                <a:latin typeface="+mj-lt"/>
              </a:defRPr>
            </a:lvl1pPr>
          </a:lstStyle>
          <a:p>
            <a:fld id="{7B3698F8-BEBC-4075-95C8-28A2E732D13F}" type="slidenum">
              <a:rPr lang="en-US" smtClean="0"/>
              <a:pPr/>
              <a:t>‹#›</a:t>
            </a:fld>
            <a:endParaRPr lang="en-US" dirty="0"/>
          </a:p>
        </p:txBody>
      </p:sp>
    </p:spTree>
    <p:extLst>
      <p:ext uri="{BB962C8B-B14F-4D97-AF65-F5344CB8AC3E}">
        <p14:creationId xmlns:p14="http://schemas.microsoft.com/office/powerpoint/2010/main" val="32340392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ull-page Graphic">
    <p:bg>
      <p:bgRef idx="1001">
        <a:schemeClr val="bg1"/>
      </p:bgRef>
    </p:bg>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C8EB0F7-3837-403F-88C2-1BBB8D335E72}"/>
              </a:ext>
            </a:extLst>
          </p:cNvPr>
          <p:cNvSpPr>
            <a:spLocks noGrp="1"/>
          </p:cNvSpPr>
          <p:nvPr>
            <p:ph idx="1" hasCustomPrompt="1"/>
          </p:nvPr>
        </p:nvSpPr>
        <p:spPr>
          <a:xfrm>
            <a:off x="0" y="0"/>
            <a:ext cx="12192000" cy="6858000"/>
          </a:xfrm>
          <a:prstGeom prst="rect">
            <a:avLst/>
          </a:prstGeom>
        </p:spPr>
        <p:txBody>
          <a:bodyPr anchor="ctr"/>
          <a:lstStyle>
            <a:lvl1pPr marL="0" indent="0" algn="ctr">
              <a:lnSpc>
                <a:spcPct val="114000"/>
              </a:lnSpc>
              <a:spcBef>
                <a:spcPts val="600"/>
              </a:spcBef>
              <a:buFont typeface="Wingdings" panose="05000000000000000000" pitchFamily="2" charset="2"/>
              <a:buNone/>
              <a:defRPr/>
            </a:lvl1pPr>
            <a:lvl2pPr marL="914400" indent="-457200">
              <a:lnSpc>
                <a:spcPct val="114000"/>
              </a:lnSpc>
              <a:spcBef>
                <a:spcPts val="600"/>
              </a:spcBef>
              <a:defRPr/>
            </a:lvl2pPr>
            <a:lvl3pPr marL="1371600" indent="-457200">
              <a:lnSpc>
                <a:spcPct val="114000"/>
              </a:lnSpc>
              <a:spcBef>
                <a:spcPts val="600"/>
              </a:spcBef>
              <a:buSzPct val="75000"/>
              <a:buFont typeface="Courier New" panose="02070309020205020404" pitchFamily="49" charset="0"/>
              <a:buChar char="o"/>
              <a:defRPr/>
            </a:lvl3pPr>
            <a:lvl4pPr marL="1828800" indent="-457200">
              <a:lnSpc>
                <a:spcPct val="114000"/>
              </a:lnSpc>
              <a:spcBef>
                <a:spcPts val="600"/>
              </a:spcBef>
              <a:buFont typeface="Wingdings" panose="05000000000000000000" pitchFamily="2" charset="2"/>
              <a:buChar char="§"/>
              <a:defRPr/>
            </a:lvl4pPr>
            <a:lvl5pPr marL="2286000" indent="-457200">
              <a:lnSpc>
                <a:spcPct val="114000"/>
              </a:lnSpc>
              <a:spcBef>
                <a:spcPts val="600"/>
              </a:spcBef>
              <a:defRPr/>
            </a:lvl5pPr>
          </a:lstStyle>
          <a:p>
            <a:pPr lvl="0"/>
            <a:r>
              <a:rPr lang="en-US" dirty="0"/>
              <a:t>&lt;&lt;Use this slide for full-page graphics. </a:t>
            </a:r>
            <a:br>
              <a:rPr lang="en-US" dirty="0"/>
            </a:br>
            <a:r>
              <a:rPr lang="en-US" dirty="0"/>
              <a:t>You may cover up the WECC logo and </a:t>
            </a:r>
            <a:br>
              <a:rPr lang="en-US" dirty="0"/>
            </a:br>
            <a:r>
              <a:rPr lang="en-US" dirty="0"/>
              <a:t>page number if your design calls for it.&gt;&gt;</a:t>
            </a:r>
          </a:p>
        </p:txBody>
      </p:sp>
      <p:pic>
        <p:nvPicPr>
          <p:cNvPr id="12" name="Picture 11">
            <a:extLst>
              <a:ext uri="{FF2B5EF4-FFF2-40B4-BE49-F238E27FC236}">
                <a16:creationId xmlns:a16="http://schemas.microsoft.com/office/drawing/2014/main" id="{246375C5-E732-4362-87C3-04C8BC0F3E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801" y="6402511"/>
            <a:ext cx="1037829" cy="274320"/>
          </a:xfrm>
          <a:prstGeom prst="rect">
            <a:avLst/>
          </a:prstGeom>
        </p:spPr>
      </p:pic>
    </p:spTree>
    <p:extLst>
      <p:ext uri="{BB962C8B-B14F-4D97-AF65-F5344CB8AC3E}">
        <p14:creationId xmlns:p14="http://schemas.microsoft.com/office/powerpoint/2010/main" val="3969855271"/>
      </p:ext>
    </p:extLst>
  </p:cSld>
  <p:clrMapOvr>
    <a:overrideClrMapping bg1="lt1" tx1="dk1" bg2="lt2" tx2="dk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933E42A-9148-4796-AF74-14CCF40CCA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1674" y="682079"/>
            <a:ext cx="3530996" cy="1131682"/>
          </a:xfrm>
          <a:prstGeom prst="rect">
            <a:avLst/>
          </a:prstGeom>
        </p:spPr>
      </p:pic>
      <p:sp>
        <p:nvSpPr>
          <p:cNvPr id="7" name="Rectangle 6">
            <a:extLst>
              <a:ext uri="{FF2B5EF4-FFF2-40B4-BE49-F238E27FC236}">
                <a16:creationId xmlns:a16="http://schemas.microsoft.com/office/drawing/2014/main" id="{6FCE30BC-5E69-4538-93D8-D4E2E090AD4B}"/>
              </a:ext>
            </a:extLst>
          </p:cNvPr>
          <p:cNvSpPr/>
          <p:nvPr userDrawn="1"/>
        </p:nvSpPr>
        <p:spPr>
          <a:xfrm>
            <a:off x="4520988" y="2828794"/>
            <a:ext cx="7184697" cy="3157886"/>
          </a:xfrm>
          <a:prstGeom prst="rect">
            <a:avLst/>
          </a:prstGeom>
          <a:solidFill>
            <a:srgbClr val="00395D"/>
          </a:solidFill>
          <a:ln w="57150" cmpd="dbl">
            <a:solidFill>
              <a:srgbClr val="0039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F94C4273-0E20-4D97-8D1E-E2F5C3CBB8E1}"/>
              </a:ext>
            </a:extLst>
          </p:cNvPr>
          <p:cNvSpPr txBox="1"/>
          <p:nvPr userDrawn="1"/>
        </p:nvSpPr>
        <p:spPr>
          <a:xfrm>
            <a:off x="4743231" y="3023786"/>
            <a:ext cx="3531888" cy="769441"/>
          </a:xfrm>
          <a:prstGeom prst="rect">
            <a:avLst/>
          </a:prstGeom>
          <a:noFill/>
        </p:spPr>
        <p:txBody>
          <a:bodyPr wrap="square" rtlCol="0">
            <a:spAutoFit/>
          </a:bodyPr>
          <a:lstStyle/>
          <a:p>
            <a:r>
              <a:rPr lang="en-US" sz="4400" b="1" kern="1200" dirty="0">
                <a:solidFill>
                  <a:schemeClr val="bg1"/>
                </a:solidFill>
                <a:latin typeface="Lucida Sans" panose="020B0602030504020204" pitchFamily="34" charset="0"/>
                <a:ea typeface="+mj-ea"/>
                <a:cs typeface="+mj-cs"/>
              </a:rPr>
              <a:t>Contact:</a:t>
            </a:r>
          </a:p>
        </p:txBody>
      </p:sp>
      <p:sp>
        <p:nvSpPr>
          <p:cNvPr id="19" name="Text Placeholder 18">
            <a:extLst>
              <a:ext uri="{FF2B5EF4-FFF2-40B4-BE49-F238E27FC236}">
                <a16:creationId xmlns:a16="http://schemas.microsoft.com/office/drawing/2014/main" id="{55D0A0B7-2F06-4BF9-809A-21DA3B23D0F8}"/>
              </a:ext>
            </a:extLst>
          </p:cNvPr>
          <p:cNvSpPr>
            <a:spLocks noGrp="1"/>
          </p:cNvSpPr>
          <p:nvPr>
            <p:ph type="body" sz="quarter" idx="10" hasCustomPrompt="1"/>
          </p:nvPr>
        </p:nvSpPr>
        <p:spPr>
          <a:xfrm>
            <a:off x="4743231" y="3923577"/>
            <a:ext cx="6715093" cy="1828800"/>
          </a:xfrm>
        </p:spPr>
        <p:txBody>
          <a:bodyPr/>
          <a:lstStyle>
            <a:lvl1pPr marL="0" indent="0">
              <a:lnSpc>
                <a:spcPct val="114000"/>
              </a:lnSpc>
              <a:spcBef>
                <a:spcPts val="600"/>
              </a:spcBef>
              <a:buNone/>
              <a:defRPr>
                <a:solidFill>
                  <a:schemeClr val="bg1"/>
                </a:solidFill>
              </a:defRPr>
            </a:lvl1pPr>
          </a:lstStyle>
          <a:p>
            <a:pPr lvl="0"/>
            <a:r>
              <a:rPr lang="en-US" dirty="0"/>
              <a:t>Presenter’s name </a:t>
            </a:r>
            <a:br>
              <a:rPr lang="en-US" dirty="0"/>
            </a:br>
            <a:r>
              <a:rPr lang="en-US" dirty="0"/>
              <a:t>Title </a:t>
            </a:r>
            <a:br>
              <a:rPr lang="en-US" dirty="0"/>
            </a:br>
            <a:r>
              <a:rPr lang="en-US" dirty="0"/>
              <a:t>Email address</a:t>
            </a:r>
          </a:p>
        </p:txBody>
      </p:sp>
      <p:sp>
        <p:nvSpPr>
          <p:cNvPr id="8" name="Slide Number Placeholder 5">
            <a:extLst>
              <a:ext uri="{FF2B5EF4-FFF2-40B4-BE49-F238E27FC236}">
                <a16:creationId xmlns:a16="http://schemas.microsoft.com/office/drawing/2014/main" id="{538068A5-8E84-4950-B3C8-97CAC6B01BD3}"/>
              </a:ext>
            </a:extLst>
          </p:cNvPr>
          <p:cNvSpPr>
            <a:spLocks noGrp="1"/>
          </p:cNvSpPr>
          <p:nvPr>
            <p:ph type="sldNum" sz="quarter" idx="4"/>
          </p:nvPr>
        </p:nvSpPr>
        <p:spPr>
          <a:xfrm>
            <a:off x="8991601" y="6356350"/>
            <a:ext cx="2886546" cy="365125"/>
          </a:xfrm>
          <a:prstGeom prst="rect">
            <a:avLst/>
          </a:prstGeom>
        </p:spPr>
        <p:txBody>
          <a:bodyPr vert="horz" lIns="91440" tIns="45720" rIns="91440" bIns="45720" rtlCol="0" anchor="ctr"/>
          <a:lstStyle>
            <a:lvl1pPr algn="r">
              <a:defRPr sz="1200">
                <a:solidFill>
                  <a:schemeClr val="accent3"/>
                </a:solidFill>
                <a:latin typeface="+mj-lt"/>
              </a:defRPr>
            </a:lvl1pPr>
          </a:lstStyle>
          <a:p>
            <a:fld id="{7B3698F8-BEBC-4075-95C8-28A2E732D13F}" type="slidenum">
              <a:rPr lang="en-US" smtClean="0"/>
              <a:pPr/>
              <a:t>‹#›</a:t>
            </a:fld>
            <a:endParaRPr lang="en-US" dirty="0"/>
          </a:p>
        </p:txBody>
      </p:sp>
    </p:spTree>
    <p:extLst>
      <p:ext uri="{BB962C8B-B14F-4D97-AF65-F5344CB8AC3E}">
        <p14:creationId xmlns:p14="http://schemas.microsoft.com/office/powerpoint/2010/main" val="777982619"/>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9E7634-64B8-43AC-9516-7C6B651C0A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5ABCDC-04F3-4A6E-8F62-B74D662323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AE941-48AD-4D62-99B5-CE55E4605C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7AD4B-0FE2-4D9F-815D-0DCA0A45F14B}" type="datetime1">
              <a:rPr lang="en-US" smtClean="0"/>
              <a:t>10/26/2022</a:t>
            </a:fld>
            <a:endParaRPr lang="en-US" dirty="0"/>
          </a:p>
        </p:txBody>
      </p:sp>
      <p:sp>
        <p:nvSpPr>
          <p:cNvPr id="5" name="Footer Placeholder 4">
            <a:extLst>
              <a:ext uri="{FF2B5EF4-FFF2-40B4-BE49-F238E27FC236}">
                <a16:creationId xmlns:a16="http://schemas.microsoft.com/office/drawing/2014/main" id="{BE1680A1-78BE-46DD-A312-94CB9A0B96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833B5A7-E604-47B7-BF43-274C815C86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698F8-BEBC-4075-95C8-28A2E732D13F}" type="slidenum">
              <a:rPr lang="en-US" smtClean="0"/>
              <a:t>‹#›</a:t>
            </a:fld>
            <a:endParaRPr lang="en-US" dirty="0"/>
          </a:p>
        </p:txBody>
      </p:sp>
    </p:spTree>
    <p:extLst>
      <p:ext uri="{BB962C8B-B14F-4D97-AF65-F5344CB8AC3E}">
        <p14:creationId xmlns:p14="http://schemas.microsoft.com/office/powerpoint/2010/main" val="1035366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3" r:id="rId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23A4C-1AAC-4BB2-9246-FB02B1CDC3C3}"/>
              </a:ext>
            </a:extLst>
          </p:cNvPr>
          <p:cNvSpPr>
            <a:spLocks noGrp="1"/>
          </p:cNvSpPr>
          <p:nvPr>
            <p:ph type="title"/>
          </p:nvPr>
        </p:nvSpPr>
        <p:spPr/>
        <p:txBody>
          <a:bodyPr>
            <a:normAutofit/>
          </a:bodyPr>
          <a:lstStyle/>
          <a:p>
            <a:r>
              <a:rPr lang="en-US" sz="2200" dirty="0"/>
              <a:t>October 24, 2022</a:t>
            </a:r>
            <a:endParaRPr lang="en-US" dirty="0"/>
          </a:p>
        </p:txBody>
      </p:sp>
      <p:sp>
        <p:nvSpPr>
          <p:cNvPr id="3" name="Text Placeholder 2">
            <a:extLst>
              <a:ext uri="{FF2B5EF4-FFF2-40B4-BE49-F238E27FC236}">
                <a16:creationId xmlns:a16="http://schemas.microsoft.com/office/drawing/2014/main" id="{F769A0BC-E4D8-4416-8E20-765A2605A08C}"/>
              </a:ext>
            </a:extLst>
          </p:cNvPr>
          <p:cNvSpPr>
            <a:spLocks noGrp="1"/>
          </p:cNvSpPr>
          <p:nvPr>
            <p:ph type="body" sz="quarter" idx="10"/>
          </p:nvPr>
        </p:nvSpPr>
        <p:spPr/>
        <p:txBody>
          <a:bodyPr>
            <a:normAutofit/>
          </a:bodyPr>
          <a:lstStyle/>
          <a:p>
            <a:r>
              <a:rPr lang="en-US" sz="2000" dirty="0"/>
              <a:t>Yi Zhang</a:t>
            </a:r>
          </a:p>
          <a:p>
            <a:r>
              <a:rPr lang="en-US" sz="2000" dirty="0"/>
              <a:t>California ISO</a:t>
            </a:r>
          </a:p>
        </p:txBody>
      </p:sp>
      <p:sp>
        <p:nvSpPr>
          <p:cNvPr id="7" name="Text Placeholder 6">
            <a:extLst>
              <a:ext uri="{FF2B5EF4-FFF2-40B4-BE49-F238E27FC236}">
                <a16:creationId xmlns:a16="http://schemas.microsoft.com/office/drawing/2014/main" id="{8B38941F-A467-448B-B447-468EB264160F}"/>
              </a:ext>
            </a:extLst>
          </p:cNvPr>
          <p:cNvSpPr>
            <a:spLocks noGrp="1"/>
          </p:cNvSpPr>
          <p:nvPr>
            <p:ph type="body" sz="quarter" idx="11"/>
          </p:nvPr>
        </p:nvSpPr>
        <p:spPr/>
        <p:txBody>
          <a:bodyPr/>
          <a:lstStyle/>
          <a:p>
            <a:r>
              <a:rPr lang="en-US" dirty="0"/>
              <a:t>ADS PCM Simulation Time Issue</a:t>
            </a:r>
          </a:p>
        </p:txBody>
      </p:sp>
    </p:spTree>
    <p:extLst>
      <p:ext uri="{BB962C8B-B14F-4D97-AF65-F5344CB8AC3E}">
        <p14:creationId xmlns:p14="http://schemas.microsoft.com/office/powerpoint/2010/main" val="2431188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Issue</a:t>
            </a:r>
          </a:p>
        </p:txBody>
      </p:sp>
      <p:sp>
        <p:nvSpPr>
          <p:cNvPr id="3" name="Content Placeholder 2"/>
          <p:cNvSpPr>
            <a:spLocks noGrp="1"/>
          </p:cNvSpPr>
          <p:nvPr>
            <p:ph idx="1"/>
          </p:nvPr>
        </p:nvSpPr>
        <p:spPr/>
        <p:txBody>
          <a:bodyPr>
            <a:normAutofit/>
          </a:bodyPr>
          <a:lstStyle/>
          <a:p>
            <a:r>
              <a:rPr lang="en-US" dirty="0"/>
              <a:t>Simulation time of the 2032 ADS PCM increased significantly compared with the 2030 ADS PCM.</a:t>
            </a:r>
          </a:p>
          <a:p>
            <a:pPr lvl="1"/>
            <a:r>
              <a:rPr lang="en-US" dirty="0"/>
              <a:t>Depending on computer setup, simulation time increased by almost 100%. The simulation time on the 2030 ADS PCM is about 20 hours but now the 2032 ADS PCM needs more than 40 hours when both models are simulated sequentially through the study year.</a:t>
            </a:r>
          </a:p>
          <a:p>
            <a:pPr lvl="1"/>
            <a:endParaRPr lang="en-US" dirty="0"/>
          </a:p>
        </p:txBody>
      </p:sp>
      <p:sp>
        <p:nvSpPr>
          <p:cNvPr id="4" name="Slide Number Placeholder 3"/>
          <p:cNvSpPr>
            <a:spLocks noGrp="1"/>
          </p:cNvSpPr>
          <p:nvPr>
            <p:ph type="sldNum" sz="quarter" idx="4"/>
          </p:nvPr>
        </p:nvSpPr>
        <p:spPr/>
        <p:txBody>
          <a:bodyPr/>
          <a:lstStyle/>
          <a:p>
            <a:fld id="{7B3698F8-BEBC-4075-95C8-28A2E732D13F}" type="slidenum">
              <a:rPr lang="en-US" smtClean="0"/>
              <a:pPr/>
              <a:t>2</a:t>
            </a:fld>
            <a:endParaRPr lang="en-US" dirty="0"/>
          </a:p>
        </p:txBody>
      </p:sp>
    </p:spTree>
    <p:extLst>
      <p:ext uri="{BB962C8B-B14F-4D97-AF65-F5344CB8AC3E}">
        <p14:creationId xmlns:p14="http://schemas.microsoft.com/office/powerpoint/2010/main" val="92134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Investigation</a:t>
            </a:r>
          </a:p>
        </p:txBody>
      </p:sp>
      <p:sp>
        <p:nvSpPr>
          <p:cNvPr id="3" name="Content Placeholder 2"/>
          <p:cNvSpPr>
            <a:spLocks noGrp="1"/>
          </p:cNvSpPr>
          <p:nvPr>
            <p:ph idx="1"/>
          </p:nvPr>
        </p:nvSpPr>
        <p:spPr/>
        <p:txBody>
          <a:bodyPr/>
          <a:lstStyle/>
          <a:p>
            <a:r>
              <a:rPr lang="en-US" dirty="0"/>
              <a:t>PCMS and Hitachi Energy investigated the simulation time issue.</a:t>
            </a:r>
          </a:p>
          <a:p>
            <a:r>
              <a:rPr lang="en-US" dirty="0"/>
              <a:t>Initial thoughts:</a:t>
            </a:r>
          </a:p>
          <a:p>
            <a:pPr lvl="1"/>
            <a:r>
              <a:rPr lang="en-US" dirty="0"/>
              <a:t>Hydro weekly-model may increase computation burden for process hydro data.</a:t>
            </a:r>
          </a:p>
          <a:p>
            <a:pPr lvl="1"/>
            <a:r>
              <a:rPr lang="en-US" dirty="0"/>
              <a:t>BTM PV mode with higher granularity increased number of generators.</a:t>
            </a:r>
          </a:p>
          <a:p>
            <a:r>
              <a:rPr lang="en-US" dirty="0"/>
              <a:t>Detailed analysis was conducted through step-by-step debugging simulation.</a:t>
            </a:r>
          </a:p>
          <a:p>
            <a:pPr lvl="1"/>
            <a:endParaRPr lang="en-US" dirty="0"/>
          </a:p>
        </p:txBody>
      </p:sp>
      <p:sp>
        <p:nvSpPr>
          <p:cNvPr id="4" name="Slide Number Placeholder 3"/>
          <p:cNvSpPr>
            <a:spLocks noGrp="1"/>
          </p:cNvSpPr>
          <p:nvPr>
            <p:ph type="sldNum" sz="quarter" idx="4"/>
          </p:nvPr>
        </p:nvSpPr>
        <p:spPr/>
        <p:txBody>
          <a:bodyPr/>
          <a:lstStyle/>
          <a:p>
            <a:fld id="{7B3698F8-BEBC-4075-95C8-28A2E732D13F}" type="slidenum">
              <a:rPr lang="en-US" smtClean="0"/>
              <a:pPr/>
              <a:t>3</a:t>
            </a:fld>
            <a:endParaRPr lang="en-US" dirty="0"/>
          </a:p>
        </p:txBody>
      </p:sp>
    </p:spTree>
    <p:extLst>
      <p:ext uri="{BB962C8B-B14F-4D97-AF65-F5344CB8AC3E}">
        <p14:creationId xmlns:p14="http://schemas.microsoft.com/office/powerpoint/2010/main" val="477693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Latest Findings</a:t>
            </a:r>
          </a:p>
        </p:txBody>
      </p:sp>
      <p:sp>
        <p:nvSpPr>
          <p:cNvPr id="3" name="Content Placeholder 2"/>
          <p:cNvSpPr>
            <a:spLocks noGrp="1"/>
          </p:cNvSpPr>
          <p:nvPr>
            <p:ph idx="1"/>
          </p:nvPr>
        </p:nvSpPr>
        <p:spPr/>
        <p:txBody>
          <a:bodyPr/>
          <a:lstStyle/>
          <a:p>
            <a:r>
              <a:rPr lang="en-US" dirty="0"/>
              <a:t>BTM PV model and weekly hydro model contribute to the simulation time increase, but not as significant as initially thought.</a:t>
            </a:r>
          </a:p>
          <a:p>
            <a:pPr lvl="1"/>
            <a:r>
              <a:rPr lang="en-US" dirty="0"/>
              <a:t>Roughly contribute to about 10% of the increase.</a:t>
            </a:r>
          </a:p>
          <a:p>
            <a:r>
              <a:rPr lang="en-US" dirty="0"/>
              <a:t>Two largest contributors to the simulation time increase:</a:t>
            </a:r>
          </a:p>
          <a:p>
            <a:pPr lvl="1"/>
            <a:r>
              <a:rPr lang="en-US" dirty="0"/>
              <a:t>Increase of the number of batteries in the model.</a:t>
            </a:r>
          </a:p>
          <a:p>
            <a:pPr lvl="1"/>
            <a:r>
              <a:rPr lang="en-US" dirty="0"/>
              <a:t>Increase of the number of binding transmission constraints.</a:t>
            </a:r>
          </a:p>
          <a:p>
            <a:endParaRPr lang="en-US" dirty="0"/>
          </a:p>
        </p:txBody>
      </p:sp>
      <p:sp>
        <p:nvSpPr>
          <p:cNvPr id="4" name="Slide Number Placeholder 3"/>
          <p:cNvSpPr>
            <a:spLocks noGrp="1"/>
          </p:cNvSpPr>
          <p:nvPr>
            <p:ph type="sldNum" sz="quarter" idx="4"/>
          </p:nvPr>
        </p:nvSpPr>
        <p:spPr/>
        <p:txBody>
          <a:bodyPr/>
          <a:lstStyle/>
          <a:p>
            <a:fld id="{7B3698F8-BEBC-4075-95C8-28A2E732D13F}" type="slidenum">
              <a:rPr lang="en-US" smtClean="0"/>
              <a:pPr/>
              <a:t>4</a:t>
            </a:fld>
            <a:endParaRPr lang="en-US" dirty="0"/>
          </a:p>
        </p:txBody>
      </p:sp>
    </p:spTree>
    <p:extLst>
      <p:ext uri="{BB962C8B-B14F-4D97-AF65-F5344CB8AC3E}">
        <p14:creationId xmlns:p14="http://schemas.microsoft.com/office/powerpoint/2010/main" val="3175634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Mitigation Plan</a:t>
            </a:r>
          </a:p>
        </p:txBody>
      </p:sp>
      <p:sp>
        <p:nvSpPr>
          <p:cNvPr id="3" name="Content Placeholder 2"/>
          <p:cNvSpPr>
            <a:spLocks noGrp="1"/>
          </p:cNvSpPr>
          <p:nvPr>
            <p:ph idx="1"/>
          </p:nvPr>
        </p:nvSpPr>
        <p:spPr/>
        <p:txBody>
          <a:bodyPr/>
          <a:lstStyle/>
          <a:p>
            <a:r>
              <a:rPr lang="en-US" dirty="0"/>
              <a:t>Parallel simulation with dividing the study year to multiple segments, e.g. 12 segments.</a:t>
            </a:r>
          </a:p>
          <a:p>
            <a:pPr lvl="1"/>
            <a:r>
              <a:rPr lang="en-US" dirty="0"/>
              <a:t>Not always appropriate for many studies.</a:t>
            </a:r>
          </a:p>
          <a:p>
            <a:r>
              <a:rPr lang="en-US" dirty="0"/>
              <a:t>Work with vendor to explore and implement more efficient battery dispatch approach, and more efficient approach to process transmission constraints in economic dispatch.</a:t>
            </a:r>
          </a:p>
        </p:txBody>
      </p:sp>
      <p:sp>
        <p:nvSpPr>
          <p:cNvPr id="4" name="Slide Number Placeholder 3"/>
          <p:cNvSpPr>
            <a:spLocks noGrp="1"/>
          </p:cNvSpPr>
          <p:nvPr>
            <p:ph type="sldNum" sz="quarter" idx="4"/>
          </p:nvPr>
        </p:nvSpPr>
        <p:spPr/>
        <p:txBody>
          <a:bodyPr/>
          <a:lstStyle/>
          <a:p>
            <a:fld id="{7B3698F8-BEBC-4075-95C8-28A2E732D13F}" type="slidenum">
              <a:rPr lang="en-US" smtClean="0"/>
              <a:pPr/>
              <a:t>5</a:t>
            </a:fld>
            <a:endParaRPr lang="en-US" dirty="0"/>
          </a:p>
        </p:txBody>
      </p:sp>
    </p:spTree>
    <p:extLst>
      <p:ext uri="{BB962C8B-B14F-4D97-AF65-F5344CB8AC3E}">
        <p14:creationId xmlns:p14="http://schemas.microsoft.com/office/powerpoint/2010/main" val="3609270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F22C6B-BB4D-423D-AB40-2FE383F62FC0}"/>
              </a:ext>
            </a:extLst>
          </p:cNvPr>
          <p:cNvSpPr>
            <a:spLocks noGrp="1"/>
          </p:cNvSpPr>
          <p:nvPr>
            <p:ph type="body" sz="quarter" idx="10"/>
          </p:nvPr>
        </p:nvSpPr>
        <p:spPr/>
        <p:txBody>
          <a:bodyPr>
            <a:normAutofit fontScale="55000" lnSpcReduction="20000"/>
          </a:bodyPr>
          <a:lstStyle/>
          <a:p>
            <a:r>
              <a:rPr lang="en-US" dirty="0"/>
              <a:t>Yi Zhang</a:t>
            </a:r>
          </a:p>
          <a:p>
            <a:r>
              <a:rPr lang="en-US" dirty="0"/>
              <a:t>yzhang@caiso.com	</a:t>
            </a:r>
          </a:p>
          <a:p>
            <a:r>
              <a:rPr lang="en-US" dirty="0"/>
              <a:t>(916) 608-5734</a:t>
            </a:r>
          </a:p>
          <a:p>
            <a:r>
              <a:rPr lang="en-US" dirty="0"/>
              <a:t>Bharath Kumar Ketineni</a:t>
            </a:r>
          </a:p>
          <a:p>
            <a:r>
              <a:rPr lang="en-US" dirty="0"/>
              <a:t>(801) 819-7654</a:t>
            </a:r>
          </a:p>
          <a:p>
            <a:r>
              <a:rPr lang="en-US" sz="2800" dirty="0"/>
              <a:t>bketineni@wecc.org</a:t>
            </a:r>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F9165B81-A3D3-4AB3-BA8A-1E7F958A51D3}"/>
              </a:ext>
            </a:extLst>
          </p:cNvPr>
          <p:cNvSpPr>
            <a:spLocks noGrp="1"/>
          </p:cNvSpPr>
          <p:nvPr>
            <p:ph type="sldNum" sz="quarter" idx="4"/>
          </p:nvPr>
        </p:nvSpPr>
        <p:spPr/>
        <p:txBody>
          <a:bodyPr/>
          <a:lstStyle/>
          <a:p>
            <a:fld id="{7B3698F8-BEBC-4075-95C8-28A2E732D13F}" type="slidenum">
              <a:rPr lang="en-US" smtClean="0"/>
              <a:pPr/>
              <a:t>6</a:t>
            </a:fld>
            <a:endParaRPr lang="en-US" dirty="0"/>
          </a:p>
        </p:txBody>
      </p:sp>
    </p:spTree>
    <p:extLst>
      <p:ext uri="{BB962C8B-B14F-4D97-AF65-F5344CB8AC3E}">
        <p14:creationId xmlns:p14="http://schemas.microsoft.com/office/powerpoint/2010/main" val="2842658314"/>
      </p:ext>
    </p:extLst>
  </p:cSld>
  <p:clrMapOvr>
    <a:masterClrMapping/>
  </p:clrMapOvr>
</p:sld>
</file>

<file path=ppt/theme/theme1.xml><?xml version="1.0" encoding="utf-8"?>
<a:theme xmlns:a="http://schemas.openxmlformats.org/drawingml/2006/main" name="WECC Theme">
  <a:themeElements>
    <a:clrScheme name="WECC Color Palette">
      <a:dk1>
        <a:srgbClr val="000000"/>
      </a:dk1>
      <a:lt1>
        <a:srgbClr val="FFFFFF"/>
      </a:lt1>
      <a:dk2>
        <a:srgbClr val="666666"/>
      </a:dk2>
      <a:lt2>
        <a:srgbClr val="FFFFFF"/>
      </a:lt2>
      <a:accent1>
        <a:srgbClr val="00395D"/>
      </a:accent1>
      <a:accent2>
        <a:srgbClr val="005238"/>
      </a:accent2>
      <a:accent3>
        <a:srgbClr val="A99260"/>
      </a:accent3>
      <a:accent4>
        <a:srgbClr val="B53713"/>
      </a:accent4>
      <a:accent5>
        <a:srgbClr val="6D2D41"/>
      </a:accent5>
      <a:accent6>
        <a:srgbClr val="A71930"/>
      </a:accent6>
      <a:hlink>
        <a:srgbClr val="0000FF"/>
      </a:hlink>
      <a:folHlink>
        <a:srgbClr val="800080"/>
      </a:folHlink>
    </a:clrScheme>
    <a:fontScheme name="WECC Fonts">
      <a:majorFont>
        <a:latin typeface="Lucida Sans"/>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potx" id="{64E612E4-38C2-4B43-94C4-779D82168320}" vid="{4E61DC8F-90E0-4723-8B81-916611D6BD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spe:Receivers>
</file>

<file path=customXml/item2.xml><?xml version="1.0" encoding="utf-8"?>
<ct:contentTypeSchema xmlns:ct="http://schemas.microsoft.com/office/2006/metadata/contentType" xmlns:ma="http://schemas.microsoft.com/office/2006/metadata/properties/metaAttributes" ct:_="" ma:_="" ma:contentTypeName="Meetings" ma:contentTypeID="0x010100E45EF0F8AAA65E428351BA36F1B645BE0F0024DA9E90EA494343B8CF7E2421405214" ma:contentTypeVersion="14" ma:contentTypeDescription="" ma:contentTypeScope="" ma:versionID="576ac2d6d4093d812aa787f4885b8753">
  <xsd:schema xmlns:xsd="http://www.w3.org/2001/XMLSchema" xmlns:xs="http://www.w3.org/2001/XMLSchema" xmlns:p="http://schemas.microsoft.com/office/2006/metadata/properties" xmlns:ns1="http://schemas.microsoft.com/sharepoint/v3" xmlns:ns2="2fb8a92a-9032-49d6-b983-191f0a73b01f" xmlns:ns3="4bd63098-0c83-43cf-abdd-085f2cc55a51" targetNamespace="http://schemas.microsoft.com/office/2006/metadata/properties" ma:root="true" ma:fieldsID="6ceb9fd20ae96694a3b788101da3a6ff" ns1:_="" ns2:_="" ns3:_="">
    <xsd:import namespace="http://schemas.microsoft.com/sharepoint/v3"/>
    <xsd:import namespace="2fb8a92a-9032-49d6-b983-191f0a73b01f"/>
    <xsd:import namespace="4bd63098-0c83-43cf-abdd-085f2cc55a51"/>
    <xsd:element name="properties">
      <xsd:complexType>
        <xsd:sequence>
          <xsd:element name="documentManagement">
            <xsd:complexType>
              <xsd:all>
                <xsd:element ref="ns2:Document_x0020_Categorization_x0020_Policy"/>
                <xsd:element ref="ns2:Owner_x0020_Group" minOccurs="0"/>
                <xsd:element ref="ns2:Committee" minOccurs="0"/>
                <xsd:element ref="ns2:WECC_x0020_Status" minOccurs="0"/>
                <xsd:element ref="ns2:Privacy"/>
                <xsd:element ref="ns2:Meeting_x0020_Documents" minOccurs="0"/>
                <xsd:element ref="ns2:Adopted_x002f_Approved_x0020_By" minOccurs="0"/>
                <xsd:element ref="ns2:Jurisdiction" minOccurs="0"/>
                <xsd:element ref="ns3:Event_x0020_ID" minOccurs="0"/>
                <xsd:element ref="ns3:TaxKeywordTaxHTField" minOccurs="0"/>
                <xsd:element ref="ns3:TaxCatchAll" minOccurs="0"/>
                <xsd:element ref="ns3:_dlc_DocId" minOccurs="0"/>
                <xsd:element ref="ns3:_dlc_DocIdUrl" minOccurs="0"/>
                <xsd:element ref="ns3:_dlc_DocIdPersistId" minOccurs="0"/>
                <xsd:element ref="ns1:_dlc_Exempt" minOccurs="0"/>
                <xsd:element ref="ns1:_dlc_ExpireDateSaved" minOccurs="0"/>
                <xsd:element ref="ns1:_dlc_ExpireDate" minOccurs="0"/>
                <xsd:element ref="ns3:Approv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3" nillable="true" ma:displayName="Exempt from Policy" ma:hidden="true" ma:internalName="_dlc_Exempt"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fb8a92a-9032-49d6-b983-191f0a73b01f" elementFormDefault="qualified">
    <xsd:import namespace="http://schemas.microsoft.com/office/2006/documentManagement/types"/>
    <xsd:import namespace="http://schemas.microsoft.com/office/infopath/2007/PartnerControls"/>
    <xsd:element name="Document_x0020_Categorization_x0020_Policy" ma:index="2" ma:displayName="WECC Categorization Policy" ma:default="N/A" ma:format="Dropdown" ma:internalName="Document_x0020_Categorization_x0020_Policy">
      <xsd:simpleType>
        <xsd:restriction base="dms:Choice">
          <xsd:enumeration value="N/A"/>
          <xsd:enumeration value="Charter"/>
          <xsd:enumeration value="Guideline"/>
          <xsd:enumeration value="Policy"/>
          <xsd:enumeration value="Regional Criteria"/>
          <xsd:enumeration value="Regional Reliability Standard"/>
          <xsd:enumeration value="Report or Other"/>
        </xsd:restriction>
      </xsd:simpleType>
    </xsd:element>
    <xsd:element name="Owner_x0020_Group" ma:index="3" nillable="true" ma:displayName="Owner Group" ma:internalName="Owner_x0020_Group" ma:requiredMultiChoice="true">
      <xsd:complexType>
        <xsd:complexContent>
          <xsd:extension base="dms:MultiChoice">
            <xsd:sequence>
              <xsd:element name="Value" maxOccurs="unbounded" minOccurs="0" nillable="true">
                <xsd:simpleType>
                  <xsd:restriction base="dms:Choice">
                    <xsd:enumeration value="Compliance"/>
                    <xsd:enumeration value="Compliance Open Webinars"/>
                    <xsd:enumeration value="Compliance Workshop"/>
                    <xsd:enumeration value="Event Analysis &amp; Situational Awareness"/>
                    <xsd:enumeration value="General &amp; Administrative"/>
                    <xsd:enumeration value="Human Resources"/>
                    <xsd:enumeration value="Information Technology"/>
                    <xsd:enumeration value="Legal &amp; Regulatory"/>
                    <xsd:enumeration value="Operations Performance Analysis"/>
                    <xsd:enumeration value="Performance Analysis"/>
                    <xsd:enumeration value="Planning Services"/>
                    <xsd:enumeration value="Registration and Certification"/>
                    <xsd:enumeration value="Reliability Assessment"/>
                    <xsd:enumeration value="Reliability Standards"/>
                    <xsd:enumeration value="Resource Adequacy"/>
                    <xsd:enumeration value="System Adequacy Planning"/>
                    <xsd:enumeration value="System Stability Planning"/>
                    <xsd:enumeration value="Training &amp; Education"/>
                    <xsd:enumeration value="Transmission Expansion Planning"/>
                    <xsd:enumeration value="WREGIS"/>
                  </xsd:restriction>
                </xsd:simpleType>
              </xsd:element>
            </xsd:sequence>
          </xsd:extension>
        </xsd:complexContent>
      </xsd:complexType>
    </xsd:element>
    <xsd:element name="Committee" ma:index="4" nillable="true" ma:displayName="Committee" ma:description="edited" ma:internalName="Committee">
      <xsd:complexType>
        <xsd:complexContent>
          <xsd:extension base="dms:MultiChoice">
            <xsd:sequence>
              <xsd:element name="Value" maxOccurs="unbounded" minOccurs="0" nillable="true">
                <xsd:simpleType>
                  <xsd:restriction base="dms:Choice">
                    <xsd:enumeration value="APFTF"/>
                    <xsd:enumeration value="BOD"/>
                    <xsd:enumeration value="CIMTF"/>
                    <xsd:enumeration value="CSF"/>
                    <xsd:enumeration value="DEEMSF"/>
                    <xsd:enumeration value="EPAS"/>
                    <xsd:enumeration value="ESF"/>
                    <xsd:enumeration value="FAC"/>
                    <xsd:enumeration value="GC"/>
                    <xsd:enumeration value="GOPF"/>
                    <xsd:enumeration value="HPF"/>
                    <xsd:enumeration value="HRCC"/>
                    <xsd:enumeration value="ISEAS"/>
                    <xsd:enumeration value="JGC"/>
                    <xsd:enumeration value="LTPTF"/>
                    <xsd:enumeration value="MAC"/>
                    <xsd:enumeration value="MBS"/>
                    <xsd:enumeration value="MVS"/>
                    <xsd:enumeration value="NC"/>
                    <xsd:enumeration value="OAWG"/>
                    <xsd:enumeration value="PCDS"/>
                    <xsd:enumeration value="PCS"/>
                    <xsd:enumeration value="PS"/>
                    <xsd:enumeration value="PSF"/>
                    <xsd:enumeration value="RAAG"/>
                    <xsd:enumeration value="RAC"/>
                    <xsd:enumeration value="RASRS"/>
                    <xsd:enumeration value="RRC"/>
                    <xsd:enumeration value="S4.9RC"/>
                    <xsd:enumeration value="SCMS"/>
                    <xsd:enumeration value="SRS"/>
                    <xsd:enumeration value="StS"/>
                    <xsd:enumeration value="TCOMS"/>
                    <xsd:enumeration value="UFLSWG"/>
                    <xsd:enumeration value="WREGIS"/>
                    <xsd:enumeration value="WREGIS-SAC"/>
                    <xsd:enumeration value="WSC"/>
                  </xsd:restriction>
                </xsd:simpleType>
              </xsd:element>
            </xsd:sequence>
          </xsd:extension>
        </xsd:complexContent>
      </xsd:complexType>
    </xsd:element>
    <xsd:element name="WECC_x0020_Status" ma:index="5" nillable="true" ma:displayName="WECC Status" ma:format="Dropdown" ma:internalName="WECC_x0020_Status">
      <xsd:simpleType>
        <xsd:restriction base="dms:Choice">
          <xsd:enumeration value="Draft"/>
          <xsd:enumeration value="Approval Item"/>
          <xsd:enumeration value="In Review"/>
          <xsd:enumeration value="Approved/Final"/>
          <xsd:enumeration value="Retired"/>
          <xsd:enumeration value="Replaced"/>
          <xsd:enumeration value="Redline"/>
          <xsd:enumeration value="Active"/>
          <xsd:enumeration value="Closed"/>
          <xsd:enumeration value="Hold"/>
        </xsd:restriction>
      </xsd:simpleType>
    </xsd:element>
    <xsd:element name="Privacy" ma:index="6" ma:displayName="Privacy" ma:format="Dropdown" ma:internalName="Privacy">
      <xsd:simpleType>
        <xsd:restriction base="dms:Choice">
          <xsd:enumeration value="Public"/>
          <xsd:enumeration value="Authenticated"/>
          <xsd:enumeration value="NDA"/>
        </xsd:restriction>
      </xsd:simpleType>
    </xsd:element>
    <xsd:element name="Meeting_x0020_Documents" ma:index="7" nillable="true" ma:displayName="Meeting Documents" ma:internalName="Meeting_x0020_Documents">
      <xsd:complexType>
        <xsd:complexContent>
          <xsd:extension base="dms:MultiChoice">
            <xsd:sequence>
              <xsd:element name="Value" maxOccurs="unbounded" minOccurs="0" nillable="true">
                <xsd:simpleType>
                  <xsd:restriction base="dms:Choice">
                    <xsd:enumeration value="Agenda"/>
                    <xsd:enumeration value="Announcement"/>
                    <xsd:enumeration value="Approval Item"/>
                    <xsd:enumeration value="Minutes"/>
                    <xsd:enumeration value="Presentation"/>
                    <xsd:enumeration value="Recording"/>
                    <xsd:enumeration value="Schedule"/>
                  </xsd:restriction>
                </xsd:simpleType>
              </xsd:element>
            </xsd:sequence>
          </xsd:extension>
        </xsd:complexContent>
      </xsd:complexType>
    </xsd:element>
    <xsd:element name="Adopted_x002f_Approved_x0020_By" ma:index="8" nillable="true" ma:displayName="Adopted/Approved By" ma:format="Dropdown" ma:internalName="Adopted_x002f_Approved_x0020_By">
      <xsd:simpleType>
        <xsd:restriction base="dms:Choice">
          <xsd:enumeration value="..."/>
          <xsd:enumeration value="ATFWG"/>
          <xsd:enumeration value="ATSMWG"/>
          <xsd:enumeration value="BOD"/>
          <xsd:enumeration value="BPSPRTF"/>
          <xsd:enumeration value="CIMTF"/>
          <xsd:enumeration value="CSWG"/>
          <xsd:enumeration value="DDMWG"/>
          <xsd:enumeration value="DEMSWG"/>
          <xsd:enumeration value="EDTF"/>
          <xsd:enumeration value="EPAS"/>
          <xsd:enumeration value="ESCTF"/>
          <xsd:enumeration value="ESMTF"/>
          <xsd:enumeration value="ESOTF"/>
          <xsd:enumeration value="ESTF"/>
          <xsd:enumeration value="FAC"/>
          <xsd:enumeration value="GC"/>
          <xsd:enumeration value="GOWG"/>
          <xsd:enumeration value="HPEAWG"/>
          <xsd:enumeration value="HPKTTF"/>
          <xsd:enumeration value="HPMMTF"/>
          <xsd:enumeration value="HPWG"/>
          <xsd:enumeration value="HRCC"/>
          <xsd:enumeration value="ISAS"/>
          <xsd:enumeration value="JGC"/>
          <xsd:enumeration value="JSIS"/>
          <xsd:enumeration value="LMWG"/>
          <xsd:enumeration value="LRTF"/>
          <xsd:enumeration value="MAC"/>
          <xsd:enumeration value="MIC"/>
          <xsd:enumeration value="MRAWG"/>
          <xsd:enumeration value="MVS"/>
          <xsd:enumeration value="NC"/>
          <xsd:enumeration value="OAWG"/>
          <xsd:enumeration value="OC"/>
          <xsd:enumeration value="PCDS"/>
          <xsd:enumeration value="PCMS"/>
          <xsd:enumeration value="PPMVDWG"/>
          <xsd:enumeration value="PRPTF"/>
          <xsd:enumeration value="PSWG"/>
          <xsd:enumeration value="PWG"/>
          <xsd:enumeration value="RAC"/>
          <xsd:enumeration value="RASRS"/>
          <xsd:enumeration value="REMWG"/>
          <xsd:enumeration value="RWG"/>
          <xsd:enumeration value="S49RC"/>
          <xsd:enumeration value="SASMS"/>
          <xsd:enumeration value="SCMWG"/>
          <xsd:enumeration value="SETF"/>
          <xsd:enumeration value="SEWG"/>
          <xsd:enumeration value="SPWG"/>
          <xsd:enumeration value="SRS"/>
          <xsd:enumeration value="StS"/>
          <xsd:enumeration value="SWG"/>
          <xsd:enumeration value="TELWG"/>
          <xsd:enumeration value="TSAWG"/>
          <xsd:enumeration value="UFLSWG"/>
          <xsd:enumeration value="WREGIS"/>
          <xsd:enumeration value="WREGIS-SAC"/>
          <xsd:enumeration value="WSC"/>
        </xsd:restriction>
      </xsd:simpleType>
    </xsd:element>
    <xsd:element name="Jurisdiction" ma:index="9" nillable="true" ma:displayName="Jurisdiction" ma:default="US (United States)" ma:internalName="Jurisdiction">
      <xsd:complexType>
        <xsd:complexContent>
          <xsd:extension base="dms:MultiChoice">
            <xsd:sequence>
              <xsd:element name="Value" maxOccurs="unbounded" minOccurs="0" nillable="true">
                <xsd:simpleType>
                  <xsd:restriction base="dms:Choice">
                    <xsd:enumeration value="US (United States)"/>
                    <xsd:enumeration value="AB (Alberta)"/>
                    <xsd:enumeration value="BC (British Columbia)"/>
                    <xsd:enumeration value="MX (Baja Mexico)"/>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bd63098-0c83-43cf-abdd-085f2cc55a51" elementFormDefault="qualified">
    <xsd:import namespace="http://schemas.microsoft.com/office/2006/documentManagement/types"/>
    <xsd:import namespace="http://schemas.microsoft.com/office/infopath/2007/PartnerControls"/>
    <xsd:element name="Event_x0020_ID" ma:index="11" nillable="true" ma:displayName="Calendar Event ID" ma:internalName="Event_x0020_ID">
      <xsd:simpleType>
        <xsd:restriction base="dms:Note">
          <xsd:maxLength value="255"/>
        </xsd:restriction>
      </xsd:simpleType>
    </xsd:element>
    <xsd:element name="TaxKeywordTaxHTField" ma:index="14" nillable="true" ma:taxonomy="true" ma:internalName="TaxKeywordTaxHTField" ma:taxonomyFieldName="TaxKeyword" ma:displayName="Enterprise Keywords" ma:fieldId="{23f27201-bee3-471e-b2e7-b64fd8b7ca38}" ma:taxonomyMulti="true" ma:sspId="af747698-1922-4602-8604-6fec0d9c99b7"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16224b44-889d-4166-9284-f04ddcafbdf4}" ma:internalName="TaxCatchAll" ma:showField="CatchAllData" ma:web="4bd63098-0c83-43cf-abdd-085f2cc55a51">
      <xsd:complexType>
        <xsd:complexContent>
          <xsd:extension base="dms:MultiChoiceLookup">
            <xsd:sequence>
              <xsd:element name="Value" type="dms:Lookup" maxOccurs="unbounded" minOccurs="0" nillable="true"/>
            </xsd:sequence>
          </xsd:extension>
        </xsd:complexContent>
      </xsd:complexType>
    </xsd:element>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element name="Approver" ma:index="26" ma:displayName="Approver" ma:list="UserInfo" ma:SharePointGroup="4815" ma:internalName="Approver" ma:showField="Titl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Document_x0020_Categorization_x0020_Policy xmlns="2fb8a92a-9032-49d6-b983-191f0a73b01f">N/A</Document_x0020_Categorization_x0020_Policy>
    <TaxCatchAll xmlns="4bd63098-0c83-43cf-abdd-085f2cc55a51"/>
    <Privacy xmlns="2fb8a92a-9032-49d6-b983-191f0a73b01f">Public</Privacy>
    <Event_x0020_ID xmlns="4bd63098-0c83-43cf-abdd-085f2cc55a51">16300</Event_x0020_ID>
    <Committee xmlns="2fb8a92a-9032-49d6-b983-191f0a73b01f">
      <Value>PCMS</Value>
    </Committee>
    <WECC_x0020_Status xmlns="2fb8a92a-9032-49d6-b983-191f0a73b01f">Approved/Final</WECC_x0020_Status>
    <Owner_x0020_Group xmlns="2fb8a92a-9032-49d6-b983-191f0a73b01f">
      <Value>General &amp; Administrative</Value>
    </Owner_x0020_Group>
    <TaxKeywordTaxHTField xmlns="4bd63098-0c83-43cf-abdd-085f2cc55a51">
      <Terms xmlns="http://schemas.microsoft.com/office/infopath/2007/PartnerControls"/>
    </TaxKeywordTaxHTField>
    <Approver xmlns="4bd63098-0c83-43cf-abdd-085f2cc55a51">
      <UserInfo>
        <DisplayName>Ketineni, Bharath Kumar</DisplayName>
        <AccountId>6279</AccountId>
        <AccountType/>
      </UserInfo>
    </Approver>
    <_dlc_DocId xmlns="4bd63098-0c83-43cf-abdd-085f2cc55a51">YWEQ7USXTMD7-11-22728</_dlc_DocId>
    <_dlc_DocIdUrl xmlns="4bd63098-0c83-43cf-abdd-085f2cc55a51">
      <Url>https://internal.wecc.org/_layouts/15/DocIdRedir.aspx?ID=YWEQ7USXTMD7-11-22728</Url>
      <Description>YWEQ7USXTMD7-11-22728</Description>
    </_dlc_DocIdUrl>
    <Jurisdiction xmlns="2fb8a92a-9032-49d6-b983-191f0a73b01f"/>
    <Meeting_x0020_Documents xmlns="2fb8a92a-9032-49d6-b983-191f0a73b01f">
      <Value>Presentation</Value>
    </Meeting_x0020_Documents>
    <Adopted_x002f_Approved_x0020_By xmlns="2fb8a92a-9032-49d6-b983-191f0a73b01f">PCMS</Adopted_x002f_Approved_x0020_By>
    <_dlc_ExpireDateSaved xmlns="http://schemas.microsoft.com/sharepoint/v3" xsi:nil="true"/>
    <_dlc_ExpireDate xmlns="http://schemas.microsoft.com/sharepoint/v3">2024-10-26T19:16:46+00:00</_dlc_ExpireDate>
  </documentManagement>
</p:properties>
</file>

<file path=customXml/item5.xml><?xml version="1.0" encoding="utf-8"?>
<?mso-contentType ?>
<p:Policy xmlns:p="office.server.policy" id="" local="true">
  <p:Name>Meetings</p:Name>
  <p:Description>Removal of Expired Meeting Information</p:Description>
  <p:Statement>Per the WECC Website Availability Guidance, Meeting Information and Meeting Materials are subject to the specified retention period.</p:Statement>
  <p:PolicyItems>
    <p:PolicyItem featureId="Microsoft.Office.RecordsManagement.PolicyFeatures.Expiration" staticId="0x010100E45EF0F8AAA65E428351BA36F1B645BE0F|1208973698" UniqueId="956675f0-ad59-411d-b4d7-9acfea54216b">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2</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Props1.xml><?xml version="1.0" encoding="utf-8"?>
<ds:datastoreItem xmlns:ds="http://schemas.openxmlformats.org/officeDocument/2006/customXml" ds:itemID="{B95F32A2-8571-45E1-92B1-C6976EC807E9}"/>
</file>

<file path=customXml/itemProps2.xml><?xml version="1.0" encoding="utf-8"?>
<ds:datastoreItem xmlns:ds="http://schemas.openxmlformats.org/officeDocument/2006/customXml" ds:itemID="{3416AA51-7E53-4E5C-9EA2-254B8FE33D15}"/>
</file>

<file path=customXml/itemProps3.xml><?xml version="1.0" encoding="utf-8"?>
<ds:datastoreItem xmlns:ds="http://schemas.openxmlformats.org/officeDocument/2006/customXml" ds:itemID="{AD300D40-1FA4-4566-84E3-45234BA5F60C}"/>
</file>

<file path=customXml/itemProps4.xml><?xml version="1.0" encoding="utf-8"?>
<ds:datastoreItem xmlns:ds="http://schemas.openxmlformats.org/officeDocument/2006/customXml" ds:itemID="{232FD87B-4980-4B45-B3EC-D06F1789F2F3}"/>
</file>

<file path=customXml/itemProps5.xml><?xml version="1.0" encoding="utf-8"?>
<ds:datastoreItem xmlns:ds="http://schemas.openxmlformats.org/officeDocument/2006/customXml" ds:itemID="{AA6709C0-5F24-465D-AA96-BD1C679371F4}"/>
</file>

<file path=docProps/app.xml><?xml version="1.0" encoding="utf-8"?>
<Properties xmlns="http://schemas.openxmlformats.org/officeDocument/2006/extended-properties" xmlns:vt="http://schemas.openxmlformats.org/officeDocument/2006/docPropsVTypes">
  <Template>PowerPoint</Template>
  <TotalTime>988</TotalTime>
  <Words>264</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Courier New</vt:lpstr>
      <vt:lpstr>Lucida Sans</vt:lpstr>
      <vt:lpstr>Palatino Linotype</vt:lpstr>
      <vt:lpstr>Wingdings</vt:lpstr>
      <vt:lpstr>WECC Theme</vt:lpstr>
      <vt:lpstr>October 24, 2022</vt:lpstr>
      <vt:lpstr>Issue</vt:lpstr>
      <vt:lpstr>Investigation</vt:lpstr>
      <vt:lpstr>Latest Findings</vt:lpstr>
      <vt:lpstr>Mitigation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Zhang, Yi - ADS PCM Simulation Time Issue_October 2022</dc:title>
  <dc:creator>Cuagliotti, Laura</dc:creator>
  <cp:lastModifiedBy>Brittany Power</cp:lastModifiedBy>
  <cp:revision>48</cp:revision>
  <cp:lastPrinted>2022-06-29T17:59:07Z</cp:lastPrinted>
  <dcterms:created xsi:type="dcterms:W3CDTF">2021-10-05T20:39:51Z</dcterms:created>
  <dcterms:modified xsi:type="dcterms:W3CDTF">2022-10-26T18:54:19Z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0x010100E45EF0F8AAA65E428351BA36F1B645BE0F0024DA9E90EA494343B8CF7E2421405214</vt:lpwstr>
  </property>
  <property fmtid="{D5CDD505-2E9C-101B-9397-08002B2CF9AE}" pid="3" name="_dlc_DocIdItemGuid">
    <vt:lpwstr>5ddf8dce-e0a3-4185-96b4-7bb1e897de43</vt:lpwstr>
  </property>
  <property fmtid="{D5CDD505-2E9C-101B-9397-08002B2CF9AE}" pid="4" name="TaxKeyword">
    <vt:lpwstr/>
  </property>
  <property fmtid="{D5CDD505-2E9C-101B-9397-08002B2CF9AE}" pid="5" name="_dlc_policyId">
    <vt:lpwstr>0x010100E45EF0F8AAA65E428351BA36F1B645BE0F|1208973698</vt:lpwstr>
  </property>
  <property fmtid="{D5CDD505-2E9C-101B-9397-08002B2CF9AE}" pid="6" name="ItemRetentionFormula">
    <vt:lpwstr>&lt;formula id="Microsoft.Office.RecordsManagement.PolicyFeatures.Expiration.Formula.BuiltIn"&gt;&lt;number&gt;2&lt;/number&gt;&lt;property&gt;Modified&lt;/property&gt;&lt;propertyId&gt;28cf69c5-fa48-462a-b5cd-27b6f9d2bd5f&lt;/propertyId&gt;&lt;period&gt;years&lt;/period&gt;&lt;/formula&gt;</vt:lpwstr>
  </property>
</Properties>
</file>